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Inter SemiBold"/>
      <p:regular r:id="rId39"/>
      <p:bold r:id="rId40"/>
    </p:embeddedFont>
    <p:embeddedFont>
      <p:font typeface="Inter"/>
      <p:regular r:id="rId41"/>
      <p:bold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Montserrat Light"/>
      <p:regular r:id="rId47"/>
      <p:bold r:id="rId48"/>
      <p:italic r:id="rId49"/>
      <p:boldItalic r:id="rId50"/>
    </p:embeddedFont>
    <p:embeddedFont>
      <p:font typeface="Public Sans"/>
      <p:regular r:id="rId51"/>
      <p:bold r:id="rId52"/>
      <p:italic r:id="rId53"/>
      <p:boldItalic r:id="rId54"/>
    </p:embeddedFont>
    <p:embeddedFont>
      <p:font typeface="Bitter"/>
      <p:regular r:id="rId55"/>
      <p:bold r:id="rId56"/>
      <p:italic r:id="rId57"/>
      <p:boldItalic r:id="rId58"/>
    </p:embeddedFont>
    <p:embeddedFont>
      <p:font typeface="Inter Medium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SemiBold-bold.fntdata"/><Relationship Id="rId42" Type="http://schemas.openxmlformats.org/officeDocument/2006/relationships/font" Target="fonts/Inter-bold.fntdata"/><Relationship Id="rId41" Type="http://schemas.openxmlformats.org/officeDocument/2006/relationships/font" Target="fonts/Inter-regular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.fntdata"/><Relationship Id="rId47" Type="http://schemas.openxmlformats.org/officeDocument/2006/relationships/font" Target="fonts/MontserratLight-regular.fntdata"/><Relationship Id="rId49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InterSemiBold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nter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ublicSans-regular.fntdata"/><Relationship Id="rId50" Type="http://schemas.openxmlformats.org/officeDocument/2006/relationships/font" Target="fonts/MontserratLight-boldItalic.fntdata"/><Relationship Id="rId53" Type="http://schemas.openxmlformats.org/officeDocument/2006/relationships/font" Target="fonts/PublicSans-italic.fntdata"/><Relationship Id="rId52" Type="http://schemas.openxmlformats.org/officeDocument/2006/relationships/font" Target="fonts/PublicSans-bold.fntdata"/><Relationship Id="rId11" Type="http://schemas.openxmlformats.org/officeDocument/2006/relationships/slide" Target="slides/slide6.xml"/><Relationship Id="rId55" Type="http://schemas.openxmlformats.org/officeDocument/2006/relationships/font" Target="fonts/Bitter-regular.fntdata"/><Relationship Id="rId10" Type="http://schemas.openxmlformats.org/officeDocument/2006/relationships/slide" Target="slides/slide5.xml"/><Relationship Id="rId54" Type="http://schemas.openxmlformats.org/officeDocument/2006/relationships/font" Target="fonts/PublicSans-boldItalic.fntdata"/><Relationship Id="rId13" Type="http://schemas.openxmlformats.org/officeDocument/2006/relationships/slide" Target="slides/slide8.xml"/><Relationship Id="rId57" Type="http://schemas.openxmlformats.org/officeDocument/2006/relationships/font" Target="fonts/Bitter-italic.fntdata"/><Relationship Id="rId12" Type="http://schemas.openxmlformats.org/officeDocument/2006/relationships/slide" Target="slides/slide7.xml"/><Relationship Id="rId56" Type="http://schemas.openxmlformats.org/officeDocument/2006/relationships/font" Target="fonts/Bitter-bold.fntdata"/><Relationship Id="rId15" Type="http://schemas.openxmlformats.org/officeDocument/2006/relationships/slide" Target="slides/slide10.xml"/><Relationship Id="rId59" Type="http://schemas.openxmlformats.org/officeDocument/2006/relationships/font" Target="fonts/InterMedium-regular.fntdata"/><Relationship Id="rId14" Type="http://schemas.openxmlformats.org/officeDocument/2006/relationships/slide" Target="slides/slide9.xml"/><Relationship Id="rId58" Type="http://schemas.openxmlformats.org/officeDocument/2006/relationships/font" Target="fonts/Bitt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4fb1d5b4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4fb1d5b4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4fb1d5b4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4fb1d5b4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4fb1d5b4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4fb1d5b4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4fb1d5b4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4fb1d5b4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4829bd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4829bd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482c14f5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482c14f5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2233122f0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112233122f0_2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233122f0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112233122f0_2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2233122f0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112233122f0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482c14f5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11482c14f5f_1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2233122f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2233122f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2233122f0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12233122f0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2233122f0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12233122f0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482c14f5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1482c14f5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482c14f5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1482c14f5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482c14f5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11482c14f5f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482c14f5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482c14f5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482c14f5f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482c14f5f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482c14f5f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482c14f5f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482c14f5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482c14f5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482c14f5f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482c14f5f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2233122f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g112233122f0_2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482c14f5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482c14f5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482c14f5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482c14f5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482c14f5f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482c14f5f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482c14f5f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482c14f5f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4fb1d5b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4fb1d5b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4fb1d5b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4fb1d5b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4fb1d5b4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4fb1d5b4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fb1d5b4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fb1d5b4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4fb1d5b4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4fb1d5b4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4fb1d5b4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4fb1d5b4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nter"/>
              <a:buNone/>
              <a:defRPr b="1" sz="5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b="1" sz="2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type="title"/>
          </p:nvPr>
        </p:nvSpPr>
        <p:spPr>
          <a:xfrm>
            <a:off x="265500" y="17222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265500" y="31213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218550" y="66367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23915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Title slide + sub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0" y="4475377"/>
            <a:ext cx="9144001" cy="192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22B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3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3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3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3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0" y="2652245"/>
            <a:ext cx="91440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3" type="body"/>
          </p:nvPr>
        </p:nvSpPr>
        <p:spPr>
          <a:xfrm>
            <a:off x="1" y="3149879"/>
            <a:ext cx="9143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-924" y="2805211"/>
            <a:ext cx="9144001" cy="192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E22B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3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3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3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3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1" y="202661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25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-924" y="2028078"/>
            <a:ext cx="914400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4" type="body"/>
          </p:nvPr>
        </p:nvSpPr>
        <p:spPr>
          <a:xfrm>
            <a:off x="0" y="4619374"/>
            <a:ext cx="9143076" cy="1692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 colum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1" y="1391069"/>
            <a:ext cx="9143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1" y="728486"/>
            <a:ext cx="9143999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23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3" type="body"/>
          </p:nvPr>
        </p:nvSpPr>
        <p:spPr>
          <a:xfrm>
            <a:off x="1" y="1033285"/>
            <a:ext cx="914399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23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4" type="body"/>
          </p:nvPr>
        </p:nvSpPr>
        <p:spPr>
          <a:xfrm>
            <a:off x="470025" y="1814938"/>
            <a:ext cx="8203950" cy="29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Picture bigger + text righ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>
            <p:ph idx="2" type="pic"/>
          </p:nvPr>
        </p:nvSpPr>
        <p:spPr>
          <a:xfrm>
            <a:off x="0" y="1048887"/>
            <a:ext cx="4719450" cy="3996469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4969200" y="1549542"/>
            <a:ext cx="3684484" cy="29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3" type="body"/>
          </p:nvPr>
        </p:nvSpPr>
        <p:spPr>
          <a:xfrm>
            <a:off x="4969200" y="1078092"/>
            <a:ext cx="368448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23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Picture + text righ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>
            <p:ph idx="2" type="pic"/>
          </p:nvPr>
        </p:nvSpPr>
        <p:spPr>
          <a:xfrm>
            <a:off x="484501" y="1814938"/>
            <a:ext cx="3983550" cy="29694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1" y="1391069"/>
            <a:ext cx="9143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3" type="body"/>
          </p:nvPr>
        </p:nvSpPr>
        <p:spPr>
          <a:xfrm>
            <a:off x="4690425" y="1814938"/>
            <a:ext cx="3983550" cy="29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11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4" type="body"/>
          </p:nvPr>
        </p:nvSpPr>
        <p:spPr>
          <a:xfrm>
            <a:off x="1" y="728486"/>
            <a:ext cx="9143999" cy="346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23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5" type="body"/>
          </p:nvPr>
        </p:nvSpPr>
        <p:spPr>
          <a:xfrm>
            <a:off x="1" y="1033285"/>
            <a:ext cx="9143999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23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0" y="11680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6"/>
          <p:cNvSpPr txBox="1"/>
          <p:nvPr/>
        </p:nvSpPr>
        <p:spPr>
          <a:xfrm>
            <a:off x="3060000" y="2331000"/>
            <a:ext cx="51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8"/>
          <p:cNvSpPr txBox="1"/>
          <p:nvPr/>
        </p:nvSpPr>
        <p:spPr>
          <a:xfrm>
            <a:off x="819000" y="1404000"/>
            <a:ext cx="11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77625" y="8279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0" y="1583650"/>
            <a:ext cx="6053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b="1"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0" y="11680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550" y="85450"/>
            <a:ext cx="1499200" cy="6079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masswerk.at/elizabot/" TargetMode="External"/><Relationship Id="rId4" Type="http://schemas.openxmlformats.org/officeDocument/2006/relationships/hyperlink" Target="https://github.com/oren/eliza-bot" TargetMode="External"/><Relationship Id="rId5" Type="http://schemas.openxmlformats.org/officeDocument/2006/relationships/hyperlink" Target="https://6b.eleuther.ai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hyperlink" Target="https://drupalml.com/sites/default/files/2022-02/drupal_prepositions.png" TargetMode="External"/><Relationship Id="rId5" Type="http://schemas.openxmlformats.org/officeDocument/2006/relationships/hyperlink" Target="https://drupalml.com/sites/default/files/2022-02/drupal_prepositions.p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hyperlink" Target="http://drupalml.com/rasa-chatbo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ricktorzynski@gmail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5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Practical Applications of AI Chatbots in Drupal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88" name="Google Shape;88;p20"/>
          <p:cNvSpPr txBox="1"/>
          <p:nvPr>
            <p:ph idx="1" type="subTitle"/>
          </p:nvPr>
        </p:nvSpPr>
        <p:spPr>
          <a:xfrm>
            <a:off x="311700" y="2834125"/>
            <a:ext cx="85206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Rick Torzynski</a:t>
            </a:r>
            <a:endParaRPr/>
          </a:p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311700" y="3354925"/>
            <a:ext cx="85206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Senior Drupal Developer, ECS</a:t>
            </a:r>
            <a:endParaRPr sz="2200"/>
          </a:p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340050" y="3783675"/>
            <a:ext cx="85206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Sponsored by Esteemed</a:t>
            </a:r>
            <a:endParaRPr sz="2200"/>
          </a:p>
        </p:txBody>
      </p:sp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5" y="2797175"/>
            <a:ext cx="16573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K.I.T.T.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1446225" y="1187950"/>
            <a:ext cx="57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Knight Rider</a:t>
            </a: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(1982-1986)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150" y="1755800"/>
            <a:ext cx="4652595" cy="3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50" y="2313988"/>
            <a:ext cx="3880350" cy="210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Joshua (WOPR)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1446225" y="1187950"/>
            <a:ext cx="57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Wargames</a:t>
            </a: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(1983)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00" y="1873050"/>
            <a:ext cx="4216725" cy="223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900" y="1873050"/>
            <a:ext cx="41910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0071BC"/>
                </a:solidFill>
              </a:rPr>
              <a:t>History of Chatbots</a:t>
            </a:r>
            <a:endParaRPr/>
          </a:p>
        </p:txBody>
      </p:sp>
      <p:grpSp>
        <p:nvGrpSpPr>
          <p:cNvPr id="181" name="Google Shape;181;p31"/>
          <p:cNvGrpSpPr/>
          <p:nvPr/>
        </p:nvGrpSpPr>
        <p:grpSpPr>
          <a:xfrm>
            <a:off x="757151" y="1639854"/>
            <a:ext cx="8144602" cy="1492461"/>
            <a:chOff x="2019130" y="6858243"/>
            <a:chExt cx="21713147" cy="3979895"/>
          </a:xfrm>
        </p:grpSpPr>
        <p:grpSp>
          <p:nvGrpSpPr>
            <p:cNvPr id="182" name="Google Shape;182;p31"/>
            <p:cNvGrpSpPr/>
            <p:nvPr/>
          </p:nvGrpSpPr>
          <p:grpSpPr>
            <a:xfrm>
              <a:off x="2019130" y="6858243"/>
              <a:ext cx="20340899" cy="1201864"/>
              <a:chOff x="1912047" y="6094247"/>
              <a:chExt cx="23112032" cy="1365599"/>
            </a:xfrm>
          </p:grpSpPr>
          <p:sp>
            <p:nvSpPr>
              <p:cNvPr id="183" name="Google Shape;183;p31"/>
              <p:cNvSpPr/>
              <p:nvPr/>
            </p:nvSpPr>
            <p:spPr>
              <a:xfrm flipH="1">
                <a:off x="1912047" y="6094247"/>
                <a:ext cx="6561392" cy="1365599"/>
              </a:xfrm>
              <a:custGeom>
                <a:rect b="b" l="l" r="r" t="t"/>
                <a:pathLst>
                  <a:path extrusionOk="0" h="2314575" w="9829800">
                    <a:moveTo>
                      <a:pt x="7205392" y="0"/>
                    </a:moveTo>
                    <a:lnTo>
                      <a:pt x="9829800" y="0"/>
                    </a:lnTo>
                    <a:lnTo>
                      <a:pt x="9829800" y="2200275"/>
                    </a:lnTo>
                    <a:lnTo>
                      <a:pt x="9829800" y="2314575"/>
                    </a:lnTo>
                    <a:lnTo>
                      <a:pt x="0" y="2314575"/>
                    </a:lnTo>
                    <a:lnTo>
                      <a:pt x="0" y="2200275"/>
                    </a:lnTo>
                    <a:lnTo>
                      <a:pt x="5928118" y="2200275"/>
                    </a:lnTo>
                    <a:lnTo>
                      <a:pt x="72053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1"/>
              <p:cNvSpPr/>
              <p:nvPr/>
            </p:nvSpPr>
            <p:spPr>
              <a:xfrm flipH="1">
                <a:off x="7428927" y="6094247"/>
                <a:ext cx="6561392" cy="1365599"/>
              </a:xfrm>
              <a:custGeom>
                <a:rect b="b" l="l" r="r" t="t"/>
                <a:pathLst>
                  <a:path extrusionOk="0" h="2314575" w="9829800">
                    <a:moveTo>
                      <a:pt x="7205392" y="0"/>
                    </a:moveTo>
                    <a:lnTo>
                      <a:pt x="9829800" y="0"/>
                    </a:lnTo>
                    <a:lnTo>
                      <a:pt x="9829800" y="2200275"/>
                    </a:lnTo>
                    <a:lnTo>
                      <a:pt x="9829800" y="2314575"/>
                    </a:lnTo>
                    <a:lnTo>
                      <a:pt x="0" y="2314575"/>
                    </a:lnTo>
                    <a:lnTo>
                      <a:pt x="0" y="2200275"/>
                    </a:lnTo>
                    <a:lnTo>
                      <a:pt x="5928118" y="2200275"/>
                    </a:lnTo>
                    <a:lnTo>
                      <a:pt x="72053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31"/>
              <p:cNvSpPr/>
              <p:nvPr/>
            </p:nvSpPr>
            <p:spPr>
              <a:xfrm flipH="1">
                <a:off x="12945807" y="6094247"/>
                <a:ext cx="6561392" cy="1365599"/>
              </a:xfrm>
              <a:custGeom>
                <a:rect b="b" l="l" r="r" t="t"/>
                <a:pathLst>
                  <a:path extrusionOk="0" h="2314575" w="9829800">
                    <a:moveTo>
                      <a:pt x="7205392" y="0"/>
                    </a:moveTo>
                    <a:lnTo>
                      <a:pt x="9829800" y="0"/>
                    </a:lnTo>
                    <a:lnTo>
                      <a:pt x="9829800" y="2200275"/>
                    </a:lnTo>
                    <a:lnTo>
                      <a:pt x="9829800" y="2314575"/>
                    </a:lnTo>
                    <a:lnTo>
                      <a:pt x="0" y="2314575"/>
                    </a:lnTo>
                    <a:lnTo>
                      <a:pt x="0" y="2200275"/>
                    </a:lnTo>
                    <a:lnTo>
                      <a:pt x="5928118" y="2200275"/>
                    </a:lnTo>
                    <a:lnTo>
                      <a:pt x="720539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31"/>
              <p:cNvSpPr/>
              <p:nvPr/>
            </p:nvSpPr>
            <p:spPr>
              <a:xfrm flipH="1">
                <a:off x="18462688" y="6094247"/>
                <a:ext cx="6561392" cy="1365599"/>
              </a:xfrm>
              <a:custGeom>
                <a:rect b="b" l="l" r="r" t="t"/>
                <a:pathLst>
                  <a:path extrusionOk="0" h="2314575" w="9829800">
                    <a:moveTo>
                      <a:pt x="7205392" y="0"/>
                    </a:moveTo>
                    <a:lnTo>
                      <a:pt x="9829800" y="0"/>
                    </a:lnTo>
                    <a:lnTo>
                      <a:pt x="9829800" y="2200275"/>
                    </a:lnTo>
                    <a:lnTo>
                      <a:pt x="9829800" y="2314575"/>
                    </a:lnTo>
                    <a:lnTo>
                      <a:pt x="0" y="2314575"/>
                    </a:lnTo>
                    <a:lnTo>
                      <a:pt x="0" y="2200275"/>
                    </a:lnTo>
                    <a:lnTo>
                      <a:pt x="5928118" y="2200275"/>
                    </a:lnTo>
                    <a:lnTo>
                      <a:pt x="72053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7150" lIns="34300" spcFirstLastPara="1" rIns="34300" wrap="square" tIns="1715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31"/>
            <p:cNvSpPr txBox="1"/>
            <p:nvPr/>
          </p:nvSpPr>
          <p:spPr>
            <a:xfrm>
              <a:off x="2061147" y="7145901"/>
              <a:ext cx="1954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1964</a:t>
              </a:r>
              <a:endParaRPr b="1" sz="5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8" name="Google Shape;188;p31"/>
            <p:cNvSpPr txBox="1"/>
            <p:nvPr/>
          </p:nvSpPr>
          <p:spPr>
            <a:xfrm>
              <a:off x="16584176" y="7145901"/>
              <a:ext cx="1954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2017</a:t>
              </a:r>
              <a:endParaRPr b="1" sz="5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9" name="Google Shape;189;p31"/>
            <p:cNvSpPr txBox="1"/>
            <p:nvPr/>
          </p:nvSpPr>
          <p:spPr>
            <a:xfrm>
              <a:off x="11728990" y="7145901"/>
              <a:ext cx="1954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2010</a:t>
              </a:r>
              <a:endParaRPr b="1" sz="5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0" name="Google Shape;190;p31"/>
            <p:cNvSpPr txBox="1"/>
            <p:nvPr/>
          </p:nvSpPr>
          <p:spPr>
            <a:xfrm>
              <a:off x="6858836" y="7145901"/>
              <a:ext cx="1954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50" lIns="34300" spcFirstLastPara="1" rIns="34300" wrap="square" tIns="171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1990</a:t>
              </a:r>
              <a:endParaRPr b="1" sz="500"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191" name="Google Shape;191;p31"/>
            <p:cNvGrpSpPr/>
            <p:nvPr/>
          </p:nvGrpSpPr>
          <p:grpSpPr>
            <a:xfrm>
              <a:off x="2061147" y="8806698"/>
              <a:ext cx="21671130" cy="2031440"/>
              <a:chOff x="2061147" y="8403662"/>
              <a:chExt cx="21671130" cy="2031440"/>
            </a:xfrm>
          </p:grpSpPr>
          <p:sp>
            <p:nvSpPr>
              <p:cNvPr id="192" name="Google Shape;192;p31"/>
              <p:cNvSpPr txBox="1"/>
              <p:nvPr/>
            </p:nvSpPr>
            <p:spPr>
              <a:xfrm>
                <a:off x="2061147" y="8403671"/>
                <a:ext cx="33270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7150" lIns="34300" spcFirstLastPara="1" rIns="34300" wrap="square" tIns="171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0071BC"/>
                    </a:solidFill>
                    <a:latin typeface="Inter"/>
                    <a:ea typeface="Inter"/>
                    <a:cs typeface="Inter"/>
                    <a:sym typeface="Inter"/>
                  </a:rPr>
                  <a:t>Operational</a:t>
                </a:r>
                <a:endParaRPr b="1" sz="500">
                  <a:solidFill>
                    <a:srgbClr val="0071BC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3" name="Google Shape;193;p31"/>
              <p:cNvSpPr/>
              <p:nvPr/>
            </p:nvSpPr>
            <p:spPr>
              <a:xfrm>
                <a:off x="2061147" y="9050002"/>
                <a:ext cx="4102500" cy="13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Symbolic rule-based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Eliza (1964)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595959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u="sng">
                    <a:solidFill>
                      <a:schemeClr val="hlink"/>
                    </a:solidFill>
                    <a:latin typeface="Inter Medium"/>
                    <a:ea typeface="Inter Medium"/>
                    <a:cs typeface="Inter Medium"/>
                    <a:sym typeface="Inter Medium"/>
                    <a:hlinkClick r:id="rId3"/>
                  </a:rPr>
                  <a:t>Eliza Bot</a:t>
                </a:r>
                <a:endParaRPr sz="1100">
                  <a:solidFill>
                    <a:srgbClr val="595959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u="sng">
                    <a:solidFill>
                      <a:schemeClr val="hlink"/>
                    </a:solidFill>
                    <a:latin typeface="Inter Medium"/>
                    <a:ea typeface="Inter Medium"/>
                    <a:cs typeface="Inter Medium"/>
                    <a:sym typeface="Inter Medium"/>
                    <a:hlinkClick r:id="rId4"/>
                  </a:rPr>
                  <a:t>Eliza Bot Github</a:t>
                </a:r>
                <a:endParaRPr sz="1100">
                  <a:solidFill>
                    <a:srgbClr val="595959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</p:txBody>
          </p:sp>
          <p:sp>
            <p:nvSpPr>
              <p:cNvPr id="194" name="Google Shape;194;p31"/>
              <p:cNvSpPr txBox="1"/>
              <p:nvPr/>
            </p:nvSpPr>
            <p:spPr>
              <a:xfrm>
                <a:off x="6858836" y="8403671"/>
                <a:ext cx="33270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7150" lIns="34300" spcFirstLastPara="1" rIns="34300" wrap="square" tIns="171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0071BC"/>
                    </a:solidFill>
                    <a:latin typeface="Inter"/>
                    <a:ea typeface="Inter"/>
                    <a:cs typeface="Inter"/>
                    <a:sym typeface="Inter"/>
                  </a:rPr>
                  <a:t>Statistical</a:t>
                </a:r>
                <a:endParaRPr b="1" sz="500">
                  <a:solidFill>
                    <a:srgbClr val="0071BC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5" name="Google Shape;195;p31"/>
              <p:cNvSpPr/>
              <p:nvPr/>
            </p:nvSpPr>
            <p:spPr>
              <a:xfrm>
                <a:off x="6858836" y="9050002"/>
                <a:ext cx="4102500" cy="13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Bayesian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Markov Chains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Neural Networks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</p:txBody>
          </p:sp>
          <p:sp>
            <p:nvSpPr>
              <p:cNvPr id="196" name="Google Shape;196;p31"/>
              <p:cNvSpPr txBox="1"/>
              <p:nvPr/>
            </p:nvSpPr>
            <p:spPr>
              <a:xfrm>
                <a:off x="11729009" y="8403662"/>
                <a:ext cx="41025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7150" lIns="34300" spcFirstLastPara="1" rIns="34300" wrap="square" tIns="171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0071BC"/>
                    </a:solidFill>
                    <a:latin typeface="Inter"/>
                    <a:ea typeface="Inter"/>
                    <a:cs typeface="Inter"/>
                    <a:sym typeface="Inter"/>
                  </a:rPr>
                  <a:t>Neural Methods</a:t>
                </a:r>
                <a:endParaRPr b="1">
                  <a:solidFill>
                    <a:srgbClr val="0071BC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7" name="Google Shape;197;p31"/>
              <p:cNvSpPr/>
              <p:nvPr/>
            </p:nvSpPr>
            <p:spPr>
              <a:xfrm>
                <a:off x="11729008" y="9049995"/>
                <a:ext cx="4647300" cy="13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GPU use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RNN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LSTM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Seq2Seq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ML Happening!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Apple Siri (2011)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Google Now (2012)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MS Cortana (2013)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Amazon Alexa (2014)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Google Assistant (2016)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</p:txBody>
          </p:sp>
          <p:sp>
            <p:nvSpPr>
              <p:cNvPr id="198" name="Google Shape;198;p31"/>
              <p:cNvSpPr txBox="1"/>
              <p:nvPr/>
            </p:nvSpPr>
            <p:spPr>
              <a:xfrm>
                <a:off x="16584178" y="8403662"/>
                <a:ext cx="4647300" cy="66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7150" lIns="34300" spcFirstLastPara="1" rIns="34300" wrap="square" tIns="1715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0071BC"/>
                    </a:solidFill>
                    <a:latin typeface="Inter"/>
                    <a:ea typeface="Inter"/>
                    <a:cs typeface="Inter"/>
                    <a:sym typeface="Inter"/>
                  </a:rPr>
                  <a:t>Transformers</a:t>
                </a:r>
                <a:endParaRPr b="1" sz="500">
                  <a:solidFill>
                    <a:srgbClr val="0071BC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99" name="Google Shape;199;p31"/>
              <p:cNvSpPr/>
              <p:nvPr/>
            </p:nvSpPr>
            <p:spPr>
              <a:xfrm>
                <a:off x="16584177" y="9049995"/>
                <a:ext cx="7148100" cy="13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7150" lIns="34300" spcFirstLastPara="1" rIns="34300" wrap="square" tIns="1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BERT: 340M (OS)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GPT-3: 175B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GPT-J-6B: 6B (OS)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Switch Transformer: 1.7T (OS)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0071BC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GPT-4: 100T</a:t>
                </a:r>
                <a:endParaRPr sz="1100">
                  <a:solidFill>
                    <a:srgbClr val="0071BC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595959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u="sng">
                    <a:solidFill>
                      <a:schemeClr val="hlink"/>
                    </a:solidFill>
                    <a:latin typeface="Inter Medium"/>
                    <a:ea typeface="Inter Medium"/>
                    <a:cs typeface="Inter Medium"/>
                    <a:sym typeface="Inter Medium"/>
                    <a:hlinkClick r:id="rId5"/>
                  </a:rPr>
                  <a:t>GPT-J-6B Demo</a:t>
                </a:r>
                <a:endParaRPr sz="1100">
                  <a:solidFill>
                    <a:srgbClr val="595959"/>
                  </a:solidFill>
                  <a:latin typeface="Inter Medium"/>
                  <a:ea typeface="Inter Medium"/>
                  <a:cs typeface="Inter Medium"/>
                  <a:sym typeface="Inter Medium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Why Use a Chatbot?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2572050" y="1355675"/>
            <a:ext cx="547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SemiBold"/>
              <a:buAutoNum type="arabicPeriod"/>
            </a:pPr>
            <a:r>
              <a:rPr lang="en" sz="18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24/7 Availability</a:t>
            </a:r>
            <a:endParaRPr sz="18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SemiBold"/>
              <a:buAutoNum type="arabicPeriod"/>
            </a:pPr>
            <a:r>
              <a:rPr lang="en" sz="18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Generate more conversations</a:t>
            </a:r>
            <a:endParaRPr sz="18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SemiBold"/>
              <a:buAutoNum type="arabicPeriod"/>
            </a:pPr>
            <a:r>
              <a:rPr lang="en" sz="18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Can handle multiple customers</a:t>
            </a:r>
            <a:endParaRPr sz="18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SemiBold"/>
              <a:buAutoNum type="arabicPeriod"/>
            </a:pPr>
            <a:r>
              <a:rPr lang="en" sz="18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Not subject to mood swings</a:t>
            </a:r>
            <a:endParaRPr sz="18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SemiBold"/>
              <a:buAutoNum type="arabicPeriod"/>
            </a:pPr>
            <a:r>
              <a:rPr lang="en" sz="18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Collect and analyze data</a:t>
            </a:r>
            <a:endParaRPr sz="18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SemiBold"/>
              <a:buAutoNum type="arabicPeriod"/>
            </a:pPr>
            <a:r>
              <a:rPr lang="en" sz="18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Personalize Conversations</a:t>
            </a:r>
            <a:endParaRPr sz="18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SemiBold"/>
              <a:buAutoNum type="arabicPeriod"/>
            </a:pPr>
            <a:r>
              <a:rPr lang="en" sz="18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Multilingual</a:t>
            </a:r>
            <a:endParaRPr sz="18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SemiBold"/>
              <a:buAutoNum type="arabicPeriod"/>
            </a:pPr>
            <a:r>
              <a:rPr lang="en" sz="18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Automate processes</a:t>
            </a:r>
            <a:endParaRPr sz="18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SemiBold"/>
              <a:buAutoNum type="arabicPeriod"/>
            </a:pPr>
            <a:r>
              <a:rPr lang="en" sz="18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Can be deployed anywhere</a:t>
            </a:r>
            <a:endParaRPr sz="18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Chatbot Providers and Frameworks</a:t>
            </a:r>
            <a:endParaRPr>
              <a:solidFill>
                <a:srgbClr val="0071BC"/>
              </a:solidFill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25" y="2688950"/>
            <a:ext cx="19050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975" y="3951550"/>
            <a:ext cx="1905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8150" y="1310688"/>
            <a:ext cx="1905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8475" y="1828800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93325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Why Choose Rasa?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03875" y="1560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Open source</a:t>
            </a:r>
            <a:endParaRPr b="1" sz="1500">
              <a:solidFill>
                <a:srgbClr val="0071B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Uses YAML for configuration and content files</a:t>
            </a:r>
            <a:endParaRPr b="1" sz="1500">
              <a:solidFill>
                <a:srgbClr val="0071B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Well documented RESTful API</a:t>
            </a:r>
            <a:endParaRPr b="1" sz="1500">
              <a:solidFill>
                <a:srgbClr val="0071B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Active development</a:t>
            </a:r>
            <a:endParaRPr b="1" sz="1500">
              <a:solidFill>
                <a:srgbClr val="0071B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Excellent support</a:t>
            </a:r>
            <a:endParaRPr b="1" sz="15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Documentation</a:t>
            </a:r>
            <a:endParaRPr b="1" sz="13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Active YouTube channel</a:t>
            </a:r>
            <a:endParaRPr b="1" sz="13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Office hours </a:t>
            </a:r>
            <a:endParaRPr b="1" sz="1300">
              <a:solidFill>
                <a:srgbClr val="0071B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Cutting edge models and pipelines</a:t>
            </a:r>
            <a:endParaRPr b="1" sz="15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Graph based development pipeline in 3.0 to greatly reduce training time</a:t>
            </a:r>
            <a:endParaRPr b="1" sz="1300">
              <a:solidFill>
                <a:srgbClr val="0071B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Customizable</a:t>
            </a:r>
            <a:endParaRPr b="1" sz="1500">
              <a:solidFill>
                <a:srgbClr val="0071BC"/>
              </a:solidFill>
            </a:endParaRPr>
          </a:p>
        </p:txBody>
      </p:sp>
      <p:sp>
        <p:nvSpPr>
          <p:cNvPr id="221" name="Google Shape;221;p34"/>
          <p:cNvSpPr txBox="1"/>
          <p:nvPr>
            <p:ph idx="2" type="body"/>
          </p:nvPr>
        </p:nvSpPr>
        <p:spPr>
          <a:xfrm>
            <a:off x="4824550" y="15602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Written in Python</a:t>
            </a:r>
            <a:endParaRPr b="1" sz="15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Model development - Python</a:t>
            </a:r>
            <a:endParaRPr b="1" sz="13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Model inference - JavaScript</a:t>
            </a:r>
            <a:endParaRPr b="1" sz="1300">
              <a:solidFill>
                <a:srgbClr val="0071B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Requires machine learning education/development</a:t>
            </a:r>
            <a:endParaRPr b="1" sz="15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Needed for meaningful development</a:t>
            </a:r>
            <a:endParaRPr b="1" sz="1300">
              <a:solidFill>
                <a:srgbClr val="0071B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Complex</a:t>
            </a:r>
            <a:endParaRPr b="1" sz="15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Needed for extreme customization</a:t>
            </a:r>
            <a:endParaRPr b="1" sz="1300">
              <a:solidFill>
                <a:srgbClr val="0071B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500"/>
              <a:buAutoNum type="arabicPeriod"/>
            </a:pPr>
            <a:r>
              <a:rPr b="1" lang="en" sz="1500">
                <a:solidFill>
                  <a:srgbClr val="0071BC"/>
                </a:solidFill>
              </a:rPr>
              <a:t>Requires creation of knowledge base/training stories</a:t>
            </a:r>
            <a:endParaRPr b="1" sz="15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Single domain chatbot</a:t>
            </a:r>
            <a:endParaRPr b="1" sz="1300">
              <a:solidFill>
                <a:srgbClr val="0071BC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alphaLcPeriod"/>
            </a:pPr>
            <a:r>
              <a:rPr b="1" lang="en" sz="1300">
                <a:solidFill>
                  <a:srgbClr val="0071BC"/>
                </a:solidFill>
              </a:rPr>
              <a:t>AnswerThePublic.com</a:t>
            </a:r>
            <a:endParaRPr b="1" sz="1300">
              <a:solidFill>
                <a:srgbClr val="0071BC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300"/>
              <a:buAutoNum type="romanLcPeriod"/>
            </a:pPr>
            <a:r>
              <a:rPr b="1" lang="en" sz="1300">
                <a:solidFill>
                  <a:srgbClr val="0071BC"/>
                </a:solidFill>
              </a:rPr>
              <a:t>Excellent source material</a:t>
            </a:r>
            <a:endParaRPr b="1" sz="1300">
              <a:solidFill>
                <a:srgbClr val="0071BC"/>
              </a:solidFill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1774475" y="1067675"/>
            <a:ext cx="88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Pros</a:t>
            </a:r>
            <a:endParaRPr sz="20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6295150" y="1067675"/>
            <a:ext cx="94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Cons</a:t>
            </a:r>
            <a:endParaRPr sz="20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/>
          <p:nvPr>
            <p:ph idx="2" type="pic"/>
          </p:nvPr>
        </p:nvSpPr>
        <p:spPr>
          <a:xfrm>
            <a:off x="0" y="1048888"/>
            <a:ext cx="2951250" cy="399645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5"/>
          <p:cNvSpPr txBox="1"/>
          <p:nvPr>
            <p:ph idx="1" type="body"/>
          </p:nvPr>
        </p:nvSpPr>
        <p:spPr>
          <a:xfrm>
            <a:off x="3709063" y="1525650"/>
            <a:ext cx="48414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22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"Machine learning focuses on applications that learn from experience and improve their decision-making or </a:t>
            </a:r>
            <a:r>
              <a:rPr lang="en" sz="2200">
                <a:solidFill>
                  <a:srgbClr val="E22B4B"/>
                </a:solidFill>
                <a:latin typeface="Inter Medium"/>
                <a:ea typeface="Inter Medium"/>
                <a:cs typeface="Inter Medium"/>
                <a:sym typeface="Inter Medium"/>
              </a:rPr>
              <a:t>predictive</a:t>
            </a:r>
            <a:r>
              <a:rPr lang="en" sz="22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accuracy over time." - IBM</a:t>
            </a:r>
            <a:endParaRPr sz="22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048888"/>
            <a:ext cx="3191450" cy="399645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>
            <p:ph idx="3" type="body"/>
          </p:nvPr>
        </p:nvSpPr>
        <p:spPr>
          <a:xfrm>
            <a:off x="3359125" y="562125"/>
            <a:ext cx="554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5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b="1" sz="25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76" r="3983" t="0"/>
          <a:stretch/>
        </p:blipFill>
        <p:spPr>
          <a:xfrm>
            <a:off x="311325" y="879888"/>
            <a:ext cx="2951250" cy="39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3664575" y="1113663"/>
            <a:ext cx="48414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Public Sans"/>
              <a:buChar char="❖"/>
            </a:pPr>
            <a:r>
              <a:rPr b="1" lang="en" sz="1800">
                <a:solidFill>
                  <a:srgbClr val="0071BC"/>
                </a:solidFill>
                <a:latin typeface="Public Sans"/>
                <a:ea typeface="Public Sans"/>
                <a:cs typeface="Public Sans"/>
                <a:sym typeface="Public Sans"/>
              </a:rPr>
              <a:t>Types of Machine Learning</a:t>
            </a:r>
            <a:endParaRPr sz="1800">
              <a:solidFill>
                <a:srgbClr val="0071B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159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Bitter"/>
              <a:buChar char="➢"/>
            </a:pPr>
            <a:r>
              <a:rPr b="1" lang="en" sz="1600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Supervised Learning - for a set of data, the outcome is known (linear regression, classification)</a:t>
            </a:r>
            <a:r>
              <a:rPr lang="en" sz="1600">
                <a:solidFill>
                  <a:srgbClr val="0071BC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sz="1600">
              <a:solidFill>
                <a:srgbClr val="0071B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159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9B9B9"/>
              </a:buClr>
              <a:buSzPts val="1600"/>
              <a:buFont typeface="Public Sans"/>
              <a:buChar char="➢"/>
            </a:pPr>
            <a:r>
              <a:rPr b="1" lang="en" sz="1600">
                <a:solidFill>
                  <a:srgbClr val="B9B9B9"/>
                </a:solidFill>
                <a:latin typeface="Public Sans"/>
                <a:ea typeface="Public Sans"/>
                <a:cs typeface="Public Sans"/>
                <a:sym typeface="Public Sans"/>
              </a:rPr>
              <a:t>Unsupervised Learning - outcome unknown, but interested in how data clusters together into groups (PCA, Recommender)</a:t>
            </a:r>
            <a:endParaRPr b="1" sz="1600">
              <a:solidFill>
                <a:srgbClr val="B9B9B9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Public Sans"/>
              <a:buChar char="❖"/>
            </a:pPr>
            <a:r>
              <a:rPr b="1" lang="en" sz="1600">
                <a:solidFill>
                  <a:srgbClr val="0071BC"/>
                </a:solidFill>
                <a:latin typeface="Public Sans"/>
                <a:ea typeface="Public Sans"/>
                <a:cs typeface="Public Sans"/>
                <a:sym typeface="Public Sans"/>
              </a:rPr>
              <a:t>Programming Paradigm</a:t>
            </a:r>
            <a:endParaRPr b="1" sz="1600">
              <a:solidFill>
                <a:srgbClr val="0071B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159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Public Sans"/>
              <a:buChar char="➢"/>
            </a:pPr>
            <a:r>
              <a:rPr b="1" lang="en" sz="1600">
                <a:solidFill>
                  <a:srgbClr val="0071BC"/>
                </a:solidFill>
                <a:latin typeface="Public Sans"/>
                <a:ea typeface="Public Sans"/>
                <a:cs typeface="Public Sans"/>
                <a:sym typeface="Public Sans"/>
              </a:rPr>
              <a:t>Traditional Programming</a:t>
            </a:r>
            <a:endParaRPr b="1" sz="1600">
              <a:solidFill>
                <a:srgbClr val="0071B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15900" lvl="2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Public Sans"/>
              <a:buChar char="■"/>
            </a:pPr>
            <a:r>
              <a:rPr b="1" lang="en" sz="1600">
                <a:solidFill>
                  <a:srgbClr val="0071BC"/>
                </a:solidFill>
                <a:latin typeface="Public Sans"/>
                <a:ea typeface="Public Sans"/>
                <a:cs typeface="Public Sans"/>
                <a:sym typeface="Public Sans"/>
              </a:rPr>
              <a:t>Data/Input + Rules = Answers</a:t>
            </a:r>
            <a:endParaRPr b="1" sz="1600">
              <a:solidFill>
                <a:srgbClr val="0071BC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159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2B4B"/>
              </a:buClr>
              <a:buSzPts val="1600"/>
              <a:buFont typeface="Public Sans"/>
              <a:buChar char="➢"/>
            </a:pPr>
            <a:r>
              <a:rPr b="1" lang="en" sz="1600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Machine Learning</a:t>
            </a:r>
            <a:endParaRPr b="1" sz="1600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15900" lvl="2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22B4B"/>
              </a:buClr>
              <a:buSzPts val="1600"/>
              <a:buFont typeface="Public Sans"/>
              <a:buChar char="■"/>
            </a:pPr>
            <a:r>
              <a:rPr b="1" lang="en" sz="1600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Data/Input + Answers = Rules</a:t>
            </a:r>
            <a:endParaRPr b="1" sz="1600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453400" y="3037938"/>
            <a:ext cx="418350" cy="23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Rules</a:t>
            </a:r>
            <a:endParaRPr b="1" i="0" sz="9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453400" y="3317813"/>
            <a:ext cx="418350" cy="23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Data</a:t>
            </a:r>
            <a:endParaRPr b="1" i="0" sz="9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2401625" y="3175500"/>
            <a:ext cx="631500" cy="23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Answers</a:t>
            </a:r>
            <a:endParaRPr b="1" i="0" sz="9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453400" y="3954825"/>
            <a:ext cx="582000" cy="23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Answers</a:t>
            </a:r>
            <a:endParaRPr b="1" i="0" sz="9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453400" y="4230150"/>
            <a:ext cx="418350" cy="23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Data</a:t>
            </a:r>
            <a:endParaRPr b="0" i="0" sz="7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2446100" y="4132725"/>
            <a:ext cx="418350" cy="230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Rules</a:t>
            </a:r>
            <a:endParaRPr b="0" i="0" sz="7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1359975" y="3248513"/>
            <a:ext cx="853950" cy="36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Traditional</a:t>
            </a:r>
            <a:endParaRPr b="1" i="0" sz="9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Programming</a:t>
            </a:r>
            <a:endParaRPr b="1" i="0" sz="9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1359975" y="4160850"/>
            <a:ext cx="853950" cy="36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Machine</a:t>
            </a:r>
            <a:endParaRPr b="1" i="0" sz="9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Learning</a:t>
            </a:r>
            <a:endParaRPr b="1" i="0" sz="9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3419950" y="4614225"/>
            <a:ext cx="5638800" cy="207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Diagram: Moroney, L. (2021).  AI and Machine Learning for Coders: A Programmer’s Guide to Artificial Intelligence.  O’Reilly.</a:t>
            </a:r>
            <a:endParaRPr b="0" i="0" sz="8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7" name="Google Shape;247;p36"/>
          <p:cNvSpPr txBox="1"/>
          <p:nvPr>
            <p:ph idx="3" type="body"/>
          </p:nvPr>
        </p:nvSpPr>
        <p:spPr>
          <a:xfrm>
            <a:off x="3262575" y="533700"/>
            <a:ext cx="5541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5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Machine Learning</a:t>
            </a:r>
            <a:endParaRPr b="1" sz="25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76" r="3983" t="0"/>
          <a:stretch/>
        </p:blipFill>
        <p:spPr>
          <a:xfrm>
            <a:off x="0" y="1048888"/>
            <a:ext cx="2951250" cy="39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3460138" y="1265575"/>
            <a:ext cx="479685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18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“A subfield of </a:t>
            </a:r>
            <a:r>
              <a:rPr lang="en" sz="1800">
                <a:solidFill>
                  <a:srgbClr val="E22B4B"/>
                </a:solidFill>
                <a:latin typeface="Inter Medium"/>
                <a:ea typeface="Inter Medium"/>
                <a:cs typeface="Inter Medium"/>
                <a:sym typeface="Inter Medium"/>
              </a:rPr>
              <a:t>machine learning</a:t>
            </a:r>
            <a:r>
              <a:rPr lang="en" sz="18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concerned with algorithms inspired by the structure and function of the brain called artificial neural networks.”</a:t>
            </a:r>
            <a:endParaRPr sz="16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1254188" y="2643775"/>
            <a:ext cx="1111800" cy="215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Input Layer</a:t>
            </a:r>
            <a:endParaRPr b="1" i="0" sz="8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1254188" y="3074875"/>
            <a:ext cx="907350" cy="215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Output Layer</a:t>
            </a:r>
            <a:endParaRPr b="0" i="0" sz="6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1254188" y="2859325"/>
            <a:ext cx="951750" cy="215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Hidden Layer</a:t>
            </a:r>
            <a:endParaRPr b="0" i="0" sz="6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3718088" y="2704063"/>
            <a:ext cx="41184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-2032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Bitter"/>
              <a:buChar char="❖"/>
            </a:pPr>
            <a:r>
              <a:rPr i="0" lang="en" u="none" cap="none" strike="noStrike">
                <a:solidFill>
                  <a:srgbClr val="E22B4B"/>
                </a:solidFill>
                <a:latin typeface="Inter Medium"/>
                <a:ea typeface="Inter Medium"/>
                <a:cs typeface="Inter Medium"/>
                <a:sym typeface="Inter Medium"/>
              </a:rPr>
              <a:t>Input Layer</a:t>
            </a:r>
            <a:r>
              <a:rPr i="0" lang="en" u="none" cap="none" strike="noStrike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- Images, text, audio, video, numbers, etc.  Must be quantifiable.</a:t>
            </a:r>
            <a:endParaRPr i="0" u="none" cap="none" strike="noStrike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032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Bitter"/>
              <a:buChar char="❖"/>
            </a:pPr>
            <a:r>
              <a:rPr i="0" lang="en" u="none" cap="none" strike="noStrike">
                <a:solidFill>
                  <a:srgbClr val="E22B4B"/>
                </a:solidFill>
                <a:latin typeface="Inter Medium"/>
                <a:ea typeface="Inter Medium"/>
                <a:cs typeface="Inter Medium"/>
                <a:sym typeface="Inter Medium"/>
              </a:rPr>
              <a:t>Hidden Layers </a:t>
            </a:r>
            <a:r>
              <a:rPr i="0" lang="en" u="none" cap="none" strike="noStrike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- Filters for feature extraction</a:t>
            </a:r>
            <a:endParaRPr i="0" u="none" cap="none" strike="noStrike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032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Bitter"/>
              <a:buChar char="❖"/>
            </a:pPr>
            <a:r>
              <a:rPr i="0" lang="en" u="none" cap="none" strike="noStrike">
                <a:solidFill>
                  <a:srgbClr val="E22B4B"/>
                </a:solidFill>
                <a:latin typeface="Inter Medium"/>
                <a:ea typeface="Inter Medium"/>
                <a:cs typeface="Inter Medium"/>
                <a:sym typeface="Inter Medium"/>
              </a:rPr>
              <a:t>Output Layer</a:t>
            </a:r>
            <a:r>
              <a:rPr i="0" lang="en" u="none" cap="none" strike="noStrike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- Classification, prediction</a:t>
            </a:r>
            <a:endParaRPr i="0" u="none" cap="none" strike="noStrike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032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Bitter"/>
              <a:buChar char="❖"/>
            </a:pPr>
            <a:r>
              <a:rPr i="0" lang="en" u="none" cap="none" strike="noStrike">
                <a:solidFill>
                  <a:srgbClr val="E22B4B"/>
                </a:solidFill>
                <a:latin typeface="Inter Medium"/>
                <a:ea typeface="Inter Medium"/>
                <a:cs typeface="Inter Medium"/>
                <a:sym typeface="Inter Medium"/>
              </a:rPr>
              <a:t>Activation functio</a:t>
            </a:r>
            <a:r>
              <a:rPr i="0" lang="en" u="none" cap="none" strike="noStrike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n - takes in the output signal from the previous cell and converts it into some form that can be taken as input to the next cell.</a:t>
            </a:r>
            <a:endParaRPr i="0" u="none" cap="none" strike="noStrike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20320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➢"/>
            </a:pPr>
            <a:r>
              <a:rPr i="0" lang="en" u="none" cap="none" strike="noStrike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Sigmoid, ReLU and Softmax</a:t>
            </a:r>
            <a:endParaRPr i="0" u="none" cap="none" strike="noStrike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8" name="Google Shape;258;p37"/>
          <p:cNvSpPr txBox="1"/>
          <p:nvPr>
            <p:ph idx="3" type="body"/>
          </p:nvPr>
        </p:nvSpPr>
        <p:spPr>
          <a:xfrm>
            <a:off x="3110525" y="640300"/>
            <a:ext cx="567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5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Deep Learning</a:t>
            </a:r>
            <a:endParaRPr b="1" sz="25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idx="3" type="body"/>
          </p:nvPr>
        </p:nvSpPr>
        <p:spPr>
          <a:xfrm>
            <a:off x="3110525" y="640300"/>
            <a:ext cx="567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5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Deep Learning</a:t>
            </a:r>
            <a:endParaRPr b="1" sz="25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288"/>
            <a:ext cx="3190298" cy="2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3445775" y="1474300"/>
            <a:ext cx="54819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Medium"/>
              <a:buChar char="❖"/>
            </a:pPr>
            <a:r>
              <a:rPr lang="en" sz="18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Natural Language Processing (NLP)</a:t>
            </a:r>
            <a:endParaRPr sz="18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NLP is a subset of AI and is what happens when computers read language. NLP turns language into structured data.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Parsing, tokenizing, stemming, text summarization, text categorization, wordclouds etc.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Medium"/>
              <a:buChar char="❖"/>
            </a:pPr>
            <a:r>
              <a:rPr lang="en" sz="18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Natural Language Understanding (NLU)</a:t>
            </a:r>
            <a:endParaRPr sz="18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NLU is a subset of NLP and is what happens when computers understands language.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Sentiment detection, topic classification, entity detection are examples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Medium"/>
              <a:buChar char="❖"/>
            </a:pPr>
            <a:r>
              <a:rPr lang="en" sz="18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Natural Language Generation (NLG)</a:t>
            </a:r>
            <a:endParaRPr sz="18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NLG is what happens when computers writes language.  NLP turns structured data into language.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Examples include text generation, story generation, music generation and chatbot responses.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38"/>
          <p:cNvSpPr txBox="1"/>
          <p:nvPr>
            <p:ph idx="4294967295" type="body"/>
          </p:nvPr>
        </p:nvSpPr>
        <p:spPr>
          <a:xfrm>
            <a:off x="3445775" y="1050275"/>
            <a:ext cx="5003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19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Components of NLP</a:t>
            </a:r>
            <a:endParaRPr sz="19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0071BC"/>
                </a:solidFill>
              </a:rPr>
              <a:t>About Me</a:t>
            </a:r>
            <a:endParaRPr sz="2820">
              <a:solidFill>
                <a:srgbClr val="0071BC"/>
              </a:solidFill>
            </a:endParaRPr>
          </a:p>
        </p:txBody>
      </p:sp>
      <p:sp>
        <p:nvSpPr>
          <p:cNvPr id="97" name="Google Shape;97;p21"/>
          <p:cNvSpPr txBox="1"/>
          <p:nvPr/>
        </p:nvSpPr>
        <p:spPr>
          <a:xfrm>
            <a:off x="269225" y="1310675"/>
            <a:ext cx="8520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C697D"/>
                </a:solidFill>
                <a:latin typeface="Inter"/>
                <a:ea typeface="Inter"/>
                <a:cs typeface="Inter"/>
                <a:sym typeface="Inter"/>
              </a:rPr>
              <a:t>I've been a Drupal Developer for 13+ years, currently working on United States government agency Drupal websites, healthcare Drupal websites, machine learning applications, and software engineering.</a:t>
            </a:r>
            <a:endParaRPr sz="1800">
              <a:solidFill>
                <a:srgbClr val="4C697D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98" name="Google Shape;98;p21"/>
          <p:cNvGrpSpPr/>
          <p:nvPr/>
        </p:nvGrpSpPr>
        <p:grpSpPr>
          <a:xfrm>
            <a:off x="869250" y="2542169"/>
            <a:ext cx="7494925" cy="895906"/>
            <a:chOff x="914050" y="2540344"/>
            <a:chExt cx="7494925" cy="895906"/>
          </a:xfrm>
        </p:grpSpPr>
        <p:sp>
          <p:nvSpPr>
            <p:cNvPr id="99" name="Google Shape;99;p21"/>
            <p:cNvSpPr txBox="1"/>
            <p:nvPr/>
          </p:nvSpPr>
          <p:spPr>
            <a:xfrm>
              <a:off x="914050" y="2974550"/>
              <a:ext cx="20838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Senior Drupal Developer</a:t>
              </a:r>
              <a:endParaRPr b="0" i="0" sz="1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" name="Google Shape;100;p21"/>
            <p:cNvSpPr txBox="1"/>
            <p:nvPr/>
          </p:nvSpPr>
          <p:spPr>
            <a:xfrm>
              <a:off x="3661813" y="2974550"/>
              <a:ext cx="183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Drupal Developer at Florida Blue</a:t>
              </a:r>
              <a:endParaRPr b="0" i="0" sz="1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" name="Google Shape;101;p21"/>
            <p:cNvSpPr txBox="1"/>
            <p:nvPr/>
          </p:nvSpPr>
          <p:spPr>
            <a:xfrm>
              <a:off x="6077375" y="2974550"/>
              <a:ext cx="2331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Senior Software </a:t>
              </a:r>
              <a:r>
                <a:rPr lang="en" sz="1200">
                  <a:latin typeface="Public Sans"/>
                  <a:ea typeface="Public Sans"/>
                  <a:cs typeface="Public Sans"/>
                  <a:sym typeface="Public Sans"/>
                </a:rPr>
                <a:t>Engineer</a:t>
              </a:r>
              <a:endParaRPr b="0" i="0" sz="12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2" name="Google Shape;10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00100" y="2542728"/>
              <a:ext cx="952500" cy="371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65363" y="2540344"/>
              <a:ext cx="1428750" cy="376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28800" y="2566538"/>
              <a:ext cx="1428750" cy="323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0400" y="3638750"/>
            <a:ext cx="1360025" cy="10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4219100" y="3921100"/>
            <a:ext cx="36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Drupal Username: mandolinrick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6" l="0" r="0" t="316"/>
          <a:stretch/>
        </p:blipFill>
        <p:spPr>
          <a:xfrm>
            <a:off x="160113" y="1770463"/>
            <a:ext cx="8859362" cy="29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>
            <p:ph idx="5" type="body"/>
          </p:nvPr>
        </p:nvSpPr>
        <p:spPr>
          <a:xfrm>
            <a:off x="7" y="1011085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19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Convolutional Neural Network</a:t>
            </a:r>
            <a:endParaRPr sz="19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73" name="Google Shape;273;p39"/>
          <p:cNvSpPr txBox="1"/>
          <p:nvPr>
            <p:ph idx="3" type="body"/>
          </p:nvPr>
        </p:nvSpPr>
        <p:spPr>
          <a:xfrm>
            <a:off x="-31374" y="547711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5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Deep Learning</a:t>
            </a:r>
            <a:endParaRPr b="1" sz="25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idx="5" type="body"/>
          </p:nvPr>
        </p:nvSpPr>
        <p:spPr>
          <a:xfrm>
            <a:off x="7" y="1011085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 sz="19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Recommendation Engine</a:t>
            </a:r>
            <a:r>
              <a:rPr lang="en" sz="1900"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sz="19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4957" y="1864338"/>
            <a:ext cx="5234089" cy="293806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>
            <p:ph idx="3" type="body"/>
          </p:nvPr>
        </p:nvSpPr>
        <p:spPr>
          <a:xfrm>
            <a:off x="-31374" y="547711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5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Deep Learning</a:t>
            </a:r>
            <a:endParaRPr b="1" sz="25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4893525" y="1199850"/>
            <a:ext cx="45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idx="3" type="body"/>
          </p:nvPr>
        </p:nvSpPr>
        <p:spPr>
          <a:xfrm>
            <a:off x="-31374" y="547711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5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Deep Learning</a:t>
            </a:r>
            <a:endParaRPr b="1" sz="25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725" y="1038461"/>
            <a:ext cx="4801804" cy="394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idx="3" type="body"/>
          </p:nvPr>
        </p:nvSpPr>
        <p:spPr>
          <a:xfrm>
            <a:off x="-31374" y="547711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5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Deep Learning</a:t>
            </a:r>
            <a:endParaRPr b="1" sz="25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25" y="1038461"/>
            <a:ext cx="7753551" cy="394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idx="3" type="body"/>
          </p:nvPr>
        </p:nvSpPr>
        <p:spPr>
          <a:xfrm>
            <a:off x="3110525" y="640300"/>
            <a:ext cx="567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5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How Chatbots Work</a:t>
            </a:r>
            <a:endParaRPr b="1" sz="25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4288"/>
            <a:ext cx="3190298" cy="2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/>
          <p:nvPr/>
        </p:nvSpPr>
        <p:spPr>
          <a:xfrm>
            <a:off x="3445775" y="1097900"/>
            <a:ext cx="5481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Medium"/>
              <a:buChar char="❖"/>
            </a:pPr>
            <a:r>
              <a:rPr lang="en" sz="18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Intent Recognition/Classification</a:t>
            </a:r>
            <a:endParaRPr sz="18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What the user wants to do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Raw text in, machine readable information out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Can also be rule-based or regex  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Neural Models such as transformer models (BERT, DIET)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Medium"/>
              <a:buChar char="❖"/>
            </a:pPr>
            <a:r>
              <a:rPr lang="en" sz="18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Dialogue Management</a:t>
            </a:r>
            <a:endParaRPr sz="18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Dialogue Policy - what should the chatbot do next based on the conversation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Uses some rules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Transformer Embedding Dialogue (TED) Policy - selects which action to take next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Requires training examples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800"/>
              <a:buFont typeface="Inter Medium"/>
              <a:buChar char="❖"/>
            </a:pPr>
            <a:r>
              <a:rPr lang="en" sz="18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Response and/or Action Taken</a:t>
            </a:r>
            <a:endParaRPr sz="18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Action can be utterance 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Action could be an automated process or call to another API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Another step in the conversation</a:t>
            </a:r>
            <a:endParaRPr sz="12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Components of Intent Based Chatbot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306" name="Google Shape;306;p44"/>
          <p:cNvSpPr txBox="1"/>
          <p:nvPr/>
        </p:nvSpPr>
        <p:spPr>
          <a:xfrm>
            <a:off x="1929175" y="1411600"/>
            <a:ext cx="5936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2000"/>
              <a:buFont typeface="Inter SemiBold"/>
              <a:buChar char="❖"/>
            </a:pPr>
            <a:r>
              <a:rPr lang="en" sz="20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Intents</a:t>
            </a:r>
            <a:endParaRPr sz="20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Inter Medium"/>
              <a:buChar char="-"/>
            </a:pPr>
            <a:r>
              <a:rPr lang="en" sz="16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What the user wants to do</a:t>
            </a:r>
            <a:endParaRPr sz="16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2000"/>
              <a:buFont typeface="Inter SemiBold"/>
              <a:buChar char="❖"/>
            </a:pPr>
            <a:r>
              <a:rPr lang="en" sz="20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Entities</a:t>
            </a:r>
            <a:endParaRPr sz="20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Inter Medium"/>
              <a:buChar char="-"/>
            </a:pPr>
            <a:r>
              <a:rPr lang="en" sz="16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Important pieces of information</a:t>
            </a:r>
            <a:endParaRPr sz="16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2000"/>
              <a:buFont typeface="Inter SemiBold"/>
              <a:buChar char="❖"/>
            </a:pPr>
            <a:r>
              <a:rPr lang="en" sz="20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Stories</a:t>
            </a:r>
            <a:endParaRPr sz="20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Inter Medium"/>
              <a:buChar char="-"/>
            </a:pPr>
            <a:r>
              <a:rPr lang="en" sz="16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Ways the conservation can go</a:t>
            </a:r>
            <a:endParaRPr sz="16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Inter Medium"/>
              <a:buChar char="-"/>
            </a:pPr>
            <a:r>
              <a:rPr lang="en" sz="16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Training data</a:t>
            </a:r>
            <a:endParaRPr sz="16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2000"/>
              <a:buFont typeface="Inter SemiBold"/>
              <a:buChar char="❖"/>
            </a:pPr>
            <a:r>
              <a:rPr lang="en" sz="20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Actions</a:t>
            </a:r>
            <a:endParaRPr sz="20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Inter Medium"/>
              <a:buChar char="-"/>
            </a:pPr>
            <a:r>
              <a:rPr lang="en" sz="16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What action the chatbot can take</a:t>
            </a:r>
            <a:endParaRPr sz="16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2000"/>
              <a:buFont typeface="Inter SemiBold"/>
              <a:buChar char="❖"/>
            </a:pPr>
            <a:r>
              <a:rPr lang="en" sz="20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Slots</a:t>
            </a:r>
            <a:endParaRPr sz="20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600"/>
              <a:buFont typeface="Inter Medium"/>
              <a:buChar char="-"/>
            </a:pPr>
            <a:r>
              <a:rPr lang="en" sz="1600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Key, value pair acts as memory of the chatbot</a:t>
            </a:r>
            <a:endParaRPr sz="1600"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/>
          <p:nvPr>
            <p:ph type="title"/>
          </p:nvPr>
        </p:nvSpPr>
        <p:spPr>
          <a:xfrm>
            <a:off x="93325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Installing and Configuring </a:t>
            </a:r>
            <a:r>
              <a:rPr lang="en">
                <a:solidFill>
                  <a:srgbClr val="0071BC"/>
                </a:solidFill>
              </a:rPr>
              <a:t>Rasa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312" name="Google Shape;312;p45"/>
          <p:cNvSpPr txBox="1"/>
          <p:nvPr>
            <p:ph idx="1" type="body"/>
          </p:nvPr>
        </p:nvSpPr>
        <p:spPr>
          <a:xfrm>
            <a:off x="303875" y="1093875"/>
            <a:ext cx="4605300" cy="37533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# For Ubuntu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$ sudo apt update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# Install python3.8 (max)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$ sudo apt install python3.8 python3-pip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# Create virtual environment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$ python3 -m venv ./venv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# Activate venv environment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$ source ./venv/bin/activate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# Make sure latest version of pip3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(venv)$ pip3 install -U pip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# Install Rasa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(venv)$ pip3 install rasa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# Create starter chatbot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(venv)$ </a:t>
            </a:r>
            <a:r>
              <a:rPr b="1" lang="en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rasa init</a:t>
            </a:r>
            <a:endParaRPr b="1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(venv)$ </a:t>
            </a:r>
            <a:r>
              <a:rPr b="1" lang="en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rasa train</a:t>
            </a:r>
            <a:endParaRPr b="1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(venv)$ </a:t>
            </a:r>
            <a:r>
              <a:rPr b="1" lang="en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rasa shell</a:t>
            </a:r>
            <a:endParaRPr b="1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(venv)$ rasa run --enable-api --model ./models --endpoints ./endpoints.yml --cors "*"</a:t>
            </a:r>
            <a:endParaRPr b="1">
              <a:solidFill>
                <a:srgbClr val="59595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45"/>
          <p:cNvSpPr txBox="1"/>
          <p:nvPr>
            <p:ph idx="2" type="body"/>
          </p:nvPr>
        </p:nvSpPr>
        <p:spPr>
          <a:xfrm>
            <a:off x="4909175" y="1223375"/>
            <a:ext cx="39999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…/Rasa/chatbot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…/actions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 …/actions.py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 …/__init.py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…/config.yml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…/credentials.yml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…/data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 …/</a:t>
            </a:r>
            <a:r>
              <a:rPr b="1" lang="en" sz="1600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nlu.yml</a:t>
            </a:r>
            <a:endParaRPr b="1" sz="1600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 …/rules.yml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 …/</a:t>
            </a:r>
            <a:r>
              <a:rPr b="1" lang="en" sz="1600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stories.yml</a:t>
            </a:r>
            <a:endParaRPr b="1" sz="1600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…/</a:t>
            </a:r>
            <a:r>
              <a:rPr b="1" lang="en" sz="1600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domain.yml</a:t>
            </a:r>
            <a:endParaRPr b="1" sz="1600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…/endpoints.yml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…/tests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 …/test_stories.yml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4" name="Google Shape;314;p45"/>
          <p:cNvSpPr txBox="1"/>
          <p:nvPr/>
        </p:nvSpPr>
        <p:spPr>
          <a:xfrm>
            <a:off x="3960300" y="839125"/>
            <a:ext cx="45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type="title"/>
          </p:nvPr>
        </p:nvSpPr>
        <p:spPr>
          <a:xfrm>
            <a:off x="93325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Installing and Creating Custom Component Module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320" name="Google Shape;320;p46"/>
          <p:cNvSpPr txBox="1"/>
          <p:nvPr>
            <p:ph idx="1" type="body"/>
          </p:nvPr>
        </p:nvSpPr>
        <p:spPr>
          <a:xfrm>
            <a:off x="303875" y="1223375"/>
            <a:ext cx="4095600" cy="37173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1BC"/>
                </a:solidFill>
                <a:latin typeface="Courier New"/>
                <a:ea typeface="Courier New"/>
                <a:cs typeface="Courier New"/>
                <a:sym typeface="Courier New"/>
              </a:rPr>
              <a:t>Create AI Chatbot Rasa Component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Install Component Module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Enable Component Module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custom ai_chatbot module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Page content type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Add AI Chatbot Comp Rasa block to body section.  </a:t>
            </a:r>
            <a:endParaRPr b="1">
              <a:solidFill>
                <a:srgbClr val="0071B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46"/>
          <p:cNvSpPr txBox="1"/>
          <p:nvPr>
            <p:ph idx="2" type="body"/>
          </p:nvPr>
        </p:nvSpPr>
        <p:spPr>
          <a:xfrm>
            <a:off x="4614025" y="1223375"/>
            <a:ext cx="39999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71BC"/>
                </a:solidFill>
                <a:latin typeface="Courier New"/>
                <a:ea typeface="Courier New"/>
                <a:cs typeface="Courier New"/>
                <a:sym typeface="Courier New"/>
              </a:rPr>
              <a:t>File Structure</a:t>
            </a:r>
            <a:endParaRPr b="1">
              <a:solidFill>
                <a:srgbClr val="0071B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…/web/modules/custom/ai_chatbot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             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…/ai_chatbot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…/</a:t>
            </a:r>
            <a:r>
              <a:rPr b="1" lang="en" sz="1600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ai_chatbot.info.yml</a:t>
            </a:r>
            <a:endParaRPr b="1" sz="1600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…/components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…/comp_rasa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…/</a:t>
            </a:r>
            <a:r>
              <a:rPr b="1" lang="en" sz="1600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comp_rasa.component.yml</a:t>
            </a:r>
            <a:endParaRPr b="1" sz="1600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…/</a:t>
            </a:r>
            <a:r>
              <a:rPr b="1" lang="en" sz="1600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index.html</a:t>
            </a:r>
            <a:endParaRPr b="1" sz="1600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…/css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…/</a:t>
            </a:r>
            <a:r>
              <a:rPr b="1" lang="en" sz="1600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Chatroom.css</a:t>
            </a:r>
            <a:endParaRPr b="1" sz="1600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…/js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…/</a:t>
            </a:r>
            <a:r>
              <a:rPr b="1" lang="en" sz="1600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Chatroom.js</a:t>
            </a:r>
            <a:endParaRPr b="1" sz="1600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     …/</a:t>
            </a:r>
            <a:r>
              <a:rPr b="1" lang="en" sz="1600">
                <a:solidFill>
                  <a:srgbClr val="E22B4B"/>
                </a:solidFill>
                <a:latin typeface="Courier New"/>
                <a:ea typeface="Courier New"/>
                <a:cs typeface="Courier New"/>
                <a:sym typeface="Courier New"/>
              </a:rPr>
              <a:t>rasa.js</a:t>
            </a:r>
            <a:endParaRPr b="1" sz="1600">
              <a:solidFill>
                <a:srgbClr val="E22B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93325" y="46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Demo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327" name="Google Shape;327;p47"/>
          <p:cNvSpPr txBox="1"/>
          <p:nvPr>
            <p:ph idx="1" type="body"/>
          </p:nvPr>
        </p:nvSpPr>
        <p:spPr>
          <a:xfrm>
            <a:off x="303875" y="982775"/>
            <a:ext cx="4095600" cy="41436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Configure Rasa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data/nlu.yml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data/stories.yml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domain.yml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Train Model $ rasa train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Start up rasa server: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rasa run --enable-api --model ./models --endpoints ./endpoints.yml --cors "*"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Guidelines for First Chatbot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~10 Intents to start with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Simple Intents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Use expert knowledge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Use AnswerThePublic.com to get list of most popular domain questions 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8" name="Google Shape;328;p47"/>
          <p:cNvSpPr txBox="1"/>
          <p:nvPr>
            <p:ph idx="2" type="body"/>
          </p:nvPr>
        </p:nvSpPr>
        <p:spPr>
          <a:xfrm>
            <a:off x="4614025" y="982775"/>
            <a:ext cx="3999900" cy="3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Create Custom Component Module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ai_chatbot_info.yml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comp_rasa.component.yml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index.html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Create rasa.js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In admin Structure-&gt;Block layout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In Content Region -&gt; Place Block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Select AI Chatbot Comp Rasa block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Uncheck Display Title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In Visibility -&gt; Pages restrict block to content url 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BC"/>
              </a:buClr>
              <a:buSzPts val="1400"/>
              <a:buFont typeface="Inter Medium"/>
              <a:buChar char="❖"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Save Block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71B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50" y="776400"/>
            <a:ext cx="3838300" cy="38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8">
            <a:hlinkClick r:id="rId4"/>
          </p:cNvPr>
          <p:cNvSpPr txBox="1"/>
          <p:nvPr/>
        </p:nvSpPr>
        <p:spPr>
          <a:xfrm>
            <a:off x="742250" y="4454350"/>
            <a:ext cx="25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Answer the Public Results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4595525" y="407800"/>
            <a:ext cx="42270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Who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1. Drupal who's online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2. Drupal who uses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3. who owns drupal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4. who created drupal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5. who makes drupal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What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1. what drupal theme is that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2. what drupal is used for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3. what drupal version do i have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4. what drupal version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5. what drupal site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Which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1. which drupal stack is used for installation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2. which drupal version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3. which drupal theme is used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4. which drupal version am i running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  5. drupal which database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 Medium"/>
                <a:ea typeface="Inter Medium"/>
                <a:cs typeface="Inter Medium"/>
                <a:sym typeface="Inter Medium"/>
              </a:rPr>
              <a:t>Where</a:t>
            </a:r>
            <a:endParaRPr>
              <a:solidFill>
                <a:srgbClr val="0071BC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  …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1" y="662486"/>
            <a:ext cx="914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28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Our Agenda</a:t>
            </a:r>
            <a:endParaRPr b="1" sz="28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" name="Google Shape;112;p22"/>
          <p:cNvSpPr txBox="1"/>
          <p:nvPr>
            <p:ph idx="4" type="body"/>
          </p:nvPr>
        </p:nvSpPr>
        <p:spPr>
          <a:xfrm>
            <a:off x="1744825" y="1221025"/>
            <a:ext cx="48984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❖"/>
            </a:pPr>
            <a:r>
              <a:rPr lang="en" sz="2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History of Chatbots</a:t>
            </a:r>
            <a:endParaRPr sz="2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❖"/>
            </a:pPr>
            <a:r>
              <a:rPr lang="en" sz="2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Why Use a Chatbot?</a:t>
            </a:r>
            <a:endParaRPr sz="2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❖"/>
            </a:pPr>
            <a:r>
              <a:rPr lang="en" sz="2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Chatbot Frameworks</a:t>
            </a:r>
            <a:endParaRPr sz="2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540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❖"/>
            </a:pPr>
            <a:r>
              <a:rPr lang="en" sz="2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Machine Learning/Deep Learning</a:t>
            </a:r>
            <a:endParaRPr sz="2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❖"/>
            </a:pPr>
            <a:r>
              <a:rPr lang="en" sz="2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Chatbot Basics</a:t>
            </a:r>
            <a:endParaRPr sz="2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❖"/>
            </a:pPr>
            <a:r>
              <a:rPr lang="en" sz="2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How Chatbots Learn</a:t>
            </a:r>
            <a:endParaRPr sz="2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❖"/>
            </a:pPr>
            <a:r>
              <a:rPr lang="en" sz="2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Demo</a:t>
            </a:r>
            <a:endParaRPr sz="2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❖"/>
            </a:pPr>
            <a:r>
              <a:rPr lang="en" sz="2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Looking to the Future</a:t>
            </a:r>
            <a:endParaRPr sz="2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❖"/>
            </a:pPr>
            <a:r>
              <a:rPr lang="en" sz="2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Questions?</a:t>
            </a:r>
            <a:endParaRPr sz="18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Domain Knowledge of DropBot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1521375" y="1293950"/>
            <a:ext cx="7230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1. greet - hello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2. goodbye - bye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3. affirm - yes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4. deny - no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5. bot_challenge - who are you?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6. define - what is drupal?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7. creator - who created drupal?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8. creation - when was drupal created?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9. release_7 - when was drupal7 released?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10. release_8 - when was d8 released?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11. release_9 - when was d9 released?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12. release_10 - when will d10 be released?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13. end_of_life_7 - when does d7 reach end of life?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14. end_of_life_8 - when does d8 reach end of life?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15. end_of_life_9 - when is d9 no longer supported?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16. end_of_life_10 - when will d10 reach eol?</a:t>
            </a:r>
            <a:endParaRPr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9"/>
          <p:cNvSpPr txBox="1"/>
          <p:nvPr/>
        </p:nvSpPr>
        <p:spPr>
          <a:xfrm>
            <a:off x="2395725" y="2057575"/>
            <a:ext cx="41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Drupal DropBot</a:t>
            </a:r>
            <a:endParaRPr>
              <a:solidFill>
                <a:srgbClr val="0071BC"/>
              </a:solidFill>
            </a:endParaRPr>
          </a:p>
        </p:txBody>
      </p:sp>
      <p:pic>
        <p:nvPicPr>
          <p:cNvPr id="348" name="Google Shape;3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75" y="1339400"/>
            <a:ext cx="1912477" cy="35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/>
        </p:nvSpPr>
        <p:spPr>
          <a:xfrm>
            <a:off x="3626025" y="1339400"/>
            <a:ext cx="497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71BC"/>
                </a:solidFill>
              </a:rPr>
              <a:t>Demo:</a:t>
            </a:r>
            <a:r>
              <a:rPr lang="en" sz="1800"/>
              <a:t> </a:t>
            </a:r>
            <a:r>
              <a:rPr lang="en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http://drupalml.com/rasa-chatbot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50"/>
          <p:cNvSpPr txBox="1"/>
          <p:nvPr/>
        </p:nvSpPr>
        <p:spPr>
          <a:xfrm>
            <a:off x="3626025" y="1812875"/>
            <a:ext cx="51153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Sample Questions</a:t>
            </a:r>
            <a:endParaRPr sz="18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Who are you?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Who created Drupal?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When was it created?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When was Drupal7 released?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When was D8 released?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When does D8 reach end of life?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When was d10 released?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71BC"/>
                </a:solidFill>
                <a:latin typeface="Inter"/>
                <a:ea typeface="Inter"/>
                <a:cs typeface="Inter"/>
                <a:sym typeface="Inter"/>
              </a:rPr>
              <a:t>Rasa uses port 5005 by default</a:t>
            </a:r>
            <a:endParaRPr sz="1900">
              <a:solidFill>
                <a:srgbClr val="0071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to the Future</a:t>
            </a:r>
            <a:endParaRPr/>
          </a:p>
        </p:txBody>
      </p:sp>
      <p:sp>
        <p:nvSpPr>
          <p:cNvPr id="356" name="Google Shape;356;p51"/>
          <p:cNvSpPr txBox="1"/>
          <p:nvPr/>
        </p:nvSpPr>
        <p:spPr>
          <a:xfrm>
            <a:off x="1597150" y="1503625"/>
            <a:ext cx="62016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❖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Continue to build up Drupal DropBot’s knowledge base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❖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Add a real front-end to DropBot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❖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 would like to start an initiative for integrating machine learning and AI into Drupal.  If you would like to help with this, please let me know: </a:t>
            </a: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ricktorzynski@gmail.com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❖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 would like to start a YouTube channel featuring tutorials on integrated machine learning into Drupal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Thank You!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362" name="Google Shape;362;p52"/>
          <p:cNvSpPr txBox="1"/>
          <p:nvPr/>
        </p:nvSpPr>
        <p:spPr>
          <a:xfrm>
            <a:off x="1467650" y="1446050"/>
            <a:ext cx="73527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❖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Matt Pritchard, Chris McGrath and my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colleagues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at Esteemed!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❖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All Florida Drupal Camp organizers and volunteers!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❖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I apologize for not being able to present this at Florida Drupal Camp, but a family emergency came up and I had to return to Jacksonville Florida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85425" y="67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Robby the Robot</a:t>
            </a:r>
            <a:endParaRPr>
              <a:solidFill>
                <a:srgbClr val="0071BC"/>
              </a:solidFill>
            </a:endParaRPr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050" y="1742825"/>
            <a:ext cx="2761351" cy="33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1446225" y="1187950"/>
            <a:ext cx="57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Forbidden Planet (1956)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B9 Space Robot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1446225" y="1187950"/>
            <a:ext cx="57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Lost in Space</a:t>
            </a: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(1965-1968)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025" y="1806625"/>
            <a:ext cx="2563795" cy="3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Robby versus B9 Space Robot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1446225" y="1187950"/>
            <a:ext cx="57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Lost in Space (1968)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613" y="1810525"/>
            <a:ext cx="4512620" cy="3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Star Trek Computers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1446225" y="1187950"/>
            <a:ext cx="57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Star Trek</a:t>
            </a: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(1966-1969)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1450"/>
            <a:ext cx="2735925" cy="20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900" y="2154400"/>
            <a:ext cx="3141251" cy="2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6800" y="1583900"/>
            <a:ext cx="3071424" cy="2688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390775" y="3872375"/>
            <a:ext cx="17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Computer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2610900" y="4590350"/>
            <a:ext cx="30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M-5 Multitronic System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831600" y="4396475"/>
            <a:ext cx="24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Nomad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Hal 9000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1446225" y="1187950"/>
            <a:ext cx="57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2001: A Space Odyssey</a:t>
            </a: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(1968)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200" y="1818350"/>
            <a:ext cx="5151440" cy="3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77625" y="69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1BC"/>
                </a:solidFill>
              </a:rPr>
              <a:t>Data</a:t>
            </a:r>
            <a:endParaRPr>
              <a:solidFill>
                <a:srgbClr val="0071BC"/>
              </a:solidFill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1446225" y="1187950"/>
            <a:ext cx="579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Star Trek: The Next Generation</a:t>
            </a:r>
            <a:r>
              <a:rPr lang="en" sz="1600">
                <a:solidFill>
                  <a:srgbClr val="0071BC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(1987-1994)</a:t>
            </a:r>
            <a:endParaRPr sz="1600">
              <a:solidFill>
                <a:srgbClr val="0071BC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8333" l="0" r="0" t="8333"/>
          <a:stretch/>
        </p:blipFill>
        <p:spPr>
          <a:xfrm>
            <a:off x="1762200" y="1818350"/>
            <a:ext cx="5151439" cy="3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